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0" autoAdjust="0"/>
    <p:restoredTop sz="94660" autoAdjust="0"/>
  </p:normalViewPr>
  <p:slideViewPr>
    <p:cSldViewPr>
      <p:cViewPr varScale="1">
        <p:scale>
          <a:sx n="88" d="100"/>
          <a:sy n="88" d="100"/>
        </p:scale>
        <p:origin x="167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C3A62-764E-4BB2-A42E-809DA37D536A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FFC3A62-764E-4BB2-A42E-809DA37D536A}" type="datetimeFigureOut">
              <a:rPr lang="ru-RU" smtClean="0"/>
              <a:pPr/>
              <a:t>11.03.2018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9947B4E-2F7A-4429-981A-812137CF6E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5148" y="1628626"/>
            <a:ext cx="8391046" cy="136832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Иммунитет</a:t>
            </a:r>
            <a:r>
              <a:rPr lang="ru-RU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3158196"/>
          </a:xfrm>
        </p:spPr>
        <p:txBody>
          <a:bodyPr/>
          <a:lstStyle/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153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Гуморальный иммунитет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62500" lnSpcReduction="20000"/>
          </a:bodyPr>
          <a:lstStyle/>
          <a:p>
            <a:endParaRPr lang="ru-RU" dirty="0"/>
          </a:p>
          <a:p>
            <a:r>
              <a:rPr lang="ru-RU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Этот </a:t>
            </a:r>
            <a:r>
              <a:rPr lang="ru-RU" sz="3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механизм иммунитета проявляется при образовании антител к антигенам – чужеродным химическим веществам, а также микробным клеткам. Основополагающую роль в гуморальном иммунитете берут на себя В-лимфоциты. Именно они распознают чужеродные структуры в организме, а потом вырабатывают на них антитела – специфические вещества белковой природы, которые еще называют иммуноглобулинами.</a:t>
            </a:r>
          </a:p>
          <a:p>
            <a:r>
              <a:rPr lang="ru-RU" sz="3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Антитела, которые вырабатываются, исключительно специфичны, то есть взаимодействовать они могут только с теми чужеродными частицами, которые вызвали образование этих антител.</a:t>
            </a:r>
          </a:p>
          <a:p>
            <a:r>
              <a:rPr lang="ru-RU" sz="3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Иммуноглобулины (</a:t>
            </a:r>
            <a:r>
              <a:rPr lang="ru-RU" sz="3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  <a:r>
              <a:rPr lang="ru-RU" sz="3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 находятся в крови (сывороточные), на поверхности иммунокомпетентных клеток (поверхностные), а также в секретах желудочно-кишечного тракта, слезной жидкости, грудном молоке (секреторные иммуноглобулины</a:t>
            </a:r>
            <a:r>
              <a:rPr lang="ru-RU" sz="3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).</a:t>
            </a:r>
            <a:endParaRPr lang="ru-RU" sz="34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707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Гуморальный иммунитет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836712"/>
            <a:ext cx="5122912" cy="568863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Кроме того, что антигены высоко специфичны, у них есть еще и другие биологические характеристики. Они имеют один или несколько активных центров, которыми взаимодействуют с антигенами. Чаще их два и больше. Прочность связи активный центр антитела – антиген зависит от пространственной структуры веществ, вступающих в связи (т.е. антитела и антигена), а также количества активных центров у одного иммуноглобулина. С одним антигеном могут связываться сразу несколько антител.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У иммуноглобулинов существует своя классификация с помощью латинских букв. В соответствии с ней иммуноглобулины подразделяются на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G,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M,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A,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D и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Ig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E. Они отличаются по структуре и функциям. Одни антитела появляются сразу после инфицирования, а другие – позже.</a:t>
            </a: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6752"/>
            <a:ext cx="2592288" cy="35269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40152" y="4745874"/>
            <a:ext cx="255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Эрлих Пауль открыл гуморальный иммунитет.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7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Клеточный иммунитет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5122912" cy="5145435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Клеточный иммунитет, кроме противогрибкового, противовирусного и противоопухолевого иммунитета, обеспечивает защиту организма от внутриклеточных паразитов, а также участвует в отторжениях чужеродных тканей (при трансплантациях) и в аллергических реакциях замедленного типа.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Вторая группа иммунокомпетентных клеток, участвующих в клеточных иммунных реакциях, – это фагоциты. Фактически, это лейкоциты разных видов, которые находятся либо в крови (циркулирующие фагоциты), либо в тканях (тканевые фагоциты). В крови циркулируют гранулоциты (нейтрофилы, базофилы, эозинофилы) и моноциты. Тканевые фагоциты находятся в соединительной ткани, селезенке, лимфоузлах, легких, эндокринных клетках поджелудочной железы и др.</a:t>
            </a:r>
          </a:p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Процесс уничтожения антигена фагоцитами называется </a:t>
            </a:r>
            <a:r>
              <a:rPr lang="ru-RU" dirty="0">
                <a:solidFill>
                  <a:schemeClr val="tx1"/>
                </a:solidFill>
              </a:rPr>
              <a:t>фагоцитоз.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Он крайне важен для обеспечения иммунной защиты организма.</a:t>
            </a:r>
          </a:p>
          <a:p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08720"/>
            <a:ext cx="3017183" cy="4380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6134" y="5289438"/>
            <a:ext cx="29451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Илья Ильич Мечников открыл клеточный иммунитет.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70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70609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Фагоцитоз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3384375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Фагоцито́з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(Фаго — пожирать и </a:t>
            </a:r>
            <a:r>
              <a:rPr lang="ru-RU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цитос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— клетка) — процесс, при котором специальные клетки крови и тканей организма (фагоциты) захватывают и переваривают возбудителей инфекционных заболеваний и отмершие клетки. Осуществляется двумя разновидностями клеток: циркулирующими в крови зернистыми лейкоцитами (гранулоцитами) и тканевыми макрофагами. Открытие фагоцитоза принадлежит И. И. Мечникову, который выявил этот процесс, проделывая опыты с морскими звёздами и дафниями, вводя в их организмы инородные тела. Например, когда Мечников поместил в тело дафнии спору грибка, то он заметил, что на нее нападают особые подвижные клетки. Когда же он ввел слишком много спор, клетки не успели их все переварить, и животное погибло. Клетки, защищающие организм от бактерий, вирусов, спор грибов и пр. Мечников назвал фагоцитами.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293096"/>
            <a:ext cx="6192688" cy="242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6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089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Вывод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3538736" cy="4853135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Иммунитет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– важнейший процесс нашего организма, помогающий поддерживать его целостность, защищающий его от вредных микроорганизмов и чужеродных агентов.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468052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59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35352"/>
          </a:xfrm>
        </p:spPr>
        <p:txBody>
          <a:bodyPr/>
          <a:lstStyle/>
          <a:p>
            <a:pPr marL="0" indent="0">
              <a:buNone/>
            </a:pPr>
            <a:r>
              <a:rPr lang="ru-RU" sz="2800" b="1" i="1" dirty="0" err="1">
                <a:solidFill>
                  <a:srgbClr val="FFFF00"/>
                </a:solidFill>
              </a:rPr>
              <a:t>Иммуните́т</a:t>
            </a:r>
            <a:r>
              <a:rPr lang="ru-RU" sz="2400" dirty="0">
                <a:solidFill>
                  <a:srgbClr val="FFFF00"/>
                </a:solidFill>
              </a:rPr>
              <a:t> (лат</a:t>
            </a:r>
            <a:r>
              <a:rPr lang="ru-RU" sz="2400" dirty="0">
                <a:solidFill>
                  <a:srgbClr val="FFFF00"/>
                </a:solidFill>
                <a:hlinkClick r:id="rId2" tooltip="Латинский язык"/>
              </a:rPr>
              <a:t>.</a:t>
            </a:r>
            <a:r>
              <a:rPr lang="ru-RU" sz="2400" dirty="0">
                <a:solidFill>
                  <a:srgbClr val="FFFF00"/>
                </a:solidFill>
              </a:rPr>
              <a:t> </a:t>
            </a:r>
            <a:r>
              <a:rPr lang="ru-RU" sz="2400" i="1" dirty="0" err="1">
                <a:solidFill>
                  <a:srgbClr val="FFFF00"/>
                </a:solidFill>
              </a:rPr>
              <a:t>immunitas</a:t>
            </a:r>
            <a:r>
              <a:rPr lang="ru-RU" sz="2400" dirty="0">
                <a:solidFill>
                  <a:srgbClr val="FFFF00"/>
                </a:solidFill>
              </a:rPr>
              <a:t> ‘освобождение, избавление от чего-либо’) — это способность иммунной системы избавлять организм от генетически чужеродных объектов.</a:t>
            </a:r>
          </a:p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</a:rPr>
              <a:t>Обеспечивает гомеостаз организма на клеточном и молекулярном уровне организации.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75676"/>
            <a:ext cx="7416824" cy="399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4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00336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Назначение иммунитета: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635896" y="836712"/>
            <a:ext cx="5050904" cy="525658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Простейшие защитные механизмы, имеющие своей целью распознавание и </a:t>
            </a:r>
            <a:r>
              <a:rPr lang="ru-RU" sz="2800" dirty="0" smtClean="0">
                <a:solidFill>
                  <a:schemeClr val="tx1"/>
                </a:solidFill>
              </a:rPr>
              <a:t>обезвреживание</a:t>
            </a:r>
            <a:r>
              <a:rPr lang="ru-RU" sz="2800" dirty="0">
                <a:solidFill>
                  <a:schemeClr val="tx1"/>
                </a:solidFill>
              </a:rPr>
              <a:t> </a:t>
            </a:r>
            <a:r>
              <a:rPr lang="ru-RU" sz="2800" dirty="0" smtClean="0">
                <a:solidFill>
                  <a:schemeClr val="tx1"/>
                </a:solidFill>
              </a:rPr>
              <a:t>патогенов,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  противостоящие </a:t>
            </a:r>
            <a:r>
              <a:rPr lang="ru-RU" sz="2800" dirty="0">
                <a:solidFill>
                  <a:schemeClr val="tx1"/>
                </a:solidFill>
              </a:rPr>
              <a:t>вторжению </a:t>
            </a:r>
            <a:r>
              <a:rPr lang="ru-RU" sz="2800" dirty="0" smtClean="0">
                <a:solidFill>
                  <a:schemeClr val="tx1"/>
                </a:solidFill>
              </a:rPr>
              <a:t>    генетически </a:t>
            </a:r>
            <a:r>
              <a:rPr lang="ru-RU" sz="2800" dirty="0">
                <a:solidFill>
                  <a:schemeClr val="tx1"/>
                </a:solidFill>
              </a:rPr>
              <a:t>чужеродных </a:t>
            </a:r>
            <a:r>
              <a:rPr lang="ru-RU" sz="2800" dirty="0" smtClean="0">
                <a:solidFill>
                  <a:srgbClr val="FFFF00"/>
                </a:solidFill>
              </a:rPr>
              <a:t>объектов</a:t>
            </a: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FFFF00"/>
                </a:solidFill>
              </a:rPr>
              <a:t>О</a:t>
            </a:r>
            <a:r>
              <a:rPr lang="ru-RU" sz="2800" dirty="0" smtClean="0">
                <a:solidFill>
                  <a:srgbClr val="FFFF00"/>
                </a:solidFill>
              </a:rPr>
              <a:t>беспечение </a:t>
            </a:r>
            <a:r>
              <a:rPr lang="ru-RU" sz="2800" dirty="0">
                <a:solidFill>
                  <a:srgbClr val="FFFF00"/>
                </a:solidFill>
              </a:rPr>
              <a:t>генетической целостности особей вида на протяжении их индивидуальной жизни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28800"/>
            <a:ext cx="3384376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803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FF00"/>
                </a:solidFill>
                <a:effectLst/>
              </a:rPr>
              <a:t>Характерные признаки иммунной </a:t>
            </a:r>
            <a:r>
              <a:rPr lang="ru-RU" b="1" i="1" dirty="0" smtClean="0">
                <a:solidFill>
                  <a:srgbClr val="FFFF00"/>
                </a:solidFill>
                <a:effectLst/>
              </a:rPr>
              <a:t>системы: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5117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ru-RU" dirty="0">
                <a:solidFill>
                  <a:srgbClr val="FFFF00"/>
                </a:solidFill>
              </a:rPr>
              <a:t>С</a:t>
            </a:r>
            <a:r>
              <a:rPr lang="ru-RU" dirty="0" smtClean="0">
                <a:solidFill>
                  <a:srgbClr val="FFFF00"/>
                </a:solidFill>
              </a:rPr>
              <a:t>пособность </a:t>
            </a:r>
            <a:r>
              <a:rPr lang="ru-RU" dirty="0">
                <a:solidFill>
                  <a:srgbClr val="FFFF00"/>
                </a:solidFill>
              </a:rPr>
              <a:t>отличать «своё» от «чужого»;</a:t>
            </a:r>
          </a:p>
          <a:p>
            <a:pPr>
              <a:buClr>
                <a:srgbClr val="FF0000"/>
              </a:buClr>
            </a:pPr>
            <a:r>
              <a:rPr lang="ru-RU" dirty="0">
                <a:solidFill>
                  <a:srgbClr val="FFFF00"/>
                </a:solidFill>
              </a:rPr>
              <a:t>Ф</a:t>
            </a:r>
            <a:r>
              <a:rPr lang="ru-RU" dirty="0" smtClean="0">
                <a:solidFill>
                  <a:srgbClr val="FFFF00"/>
                </a:solidFill>
              </a:rPr>
              <a:t>ормирование </a:t>
            </a:r>
            <a:r>
              <a:rPr lang="ru-RU" dirty="0">
                <a:solidFill>
                  <a:srgbClr val="FFFF00"/>
                </a:solidFill>
              </a:rPr>
              <a:t>памяти после </a:t>
            </a:r>
            <a:r>
              <a:rPr lang="ru-RU" dirty="0" smtClean="0">
                <a:solidFill>
                  <a:srgbClr val="FFFF00"/>
                </a:solidFill>
              </a:rPr>
              <a:t>первичного </a:t>
            </a:r>
            <a:r>
              <a:rPr lang="ru-RU" dirty="0">
                <a:solidFill>
                  <a:srgbClr val="FFFF00"/>
                </a:solidFill>
              </a:rPr>
              <a:t>контакта с чужеродным антигенным материалом;</a:t>
            </a:r>
          </a:p>
          <a:p>
            <a:pPr>
              <a:buClr>
                <a:srgbClr val="FF0000"/>
              </a:buClr>
            </a:pPr>
            <a:r>
              <a:rPr lang="ru-RU" dirty="0">
                <a:solidFill>
                  <a:srgbClr val="FFFF00"/>
                </a:solidFill>
              </a:rPr>
              <a:t>К</a:t>
            </a:r>
            <a:r>
              <a:rPr lang="ru-RU" dirty="0" smtClean="0">
                <a:solidFill>
                  <a:srgbClr val="FFFF00"/>
                </a:solidFill>
              </a:rPr>
              <a:t>лональная</a:t>
            </a:r>
            <a:r>
              <a:rPr lang="ru-RU" dirty="0">
                <a:solidFill>
                  <a:srgbClr val="FFFF00"/>
                </a:solidFill>
              </a:rPr>
              <a:t> организация иммунокомпетентных клеток, при которой отдельный клеточный клон способен, как правило, реагировать лишь на одну из множества антигенных детерминант.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201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8328"/>
          </a:xfrm>
        </p:spPr>
        <p:txBody>
          <a:bodyPr>
            <a:normAutofit fontScale="90000"/>
          </a:bodyPr>
          <a:lstStyle/>
          <a:p>
            <a:pPr>
              <a:buClr>
                <a:srgbClr val="FF0000"/>
              </a:buClr>
            </a:pPr>
            <a:r>
              <a:rPr lang="ru-RU" b="1" i="1" dirty="0" smtClean="0">
                <a:solidFill>
                  <a:srgbClr val="FFFF00"/>
                </a:solidFill>
                <a:effectLst/>
              </a:rPr>
              <a:t>                Классификации</a:t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> </a:t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/>
            </a:r>
            <a:br>
              <a:rPr lang="ru-RU" b="1" i="1" dirty="0" smtClean="0">
                <a:solidFill>
                  <a:srgbClr val="FFFF00"/>
                </a:solidFill>
                <a:effectLst/>
              </a:rPr>
            </a:br>
            <a:r>
              <a:rPr lang="ru-RU" b="1" i="1" dirty="0">
                <a:solidFill>
                  <a:srgbClr val="FFFF00"/>
                </a:solidFill>
                <a:effectLst/>
              </a:rPr>
              <a:t/>
            </a:r>
            <a:br>
              <a:rPr lang="ru-RU" b="1" i="1" dirty="0">
                <a:solidFill>
                  <a:srgbClr val="FFFF00"/>
                </a:solidFill>
                <a:effectLst/>
              </a:rPr>
            </a:br>
            <a:r>
              <a:rPr lang="ru-RU" b="1" i="1" dirty="0" smtClean="0">
                <a:solidFill>
                  <a:srgbClr val="FFFF00"/>
                </a:solidFill>
                <a:effectLst/>
              </a:rPr>
              <a:t>                   </a:t>
            </a:r>
            <a:r>
              <a:rPr lang="ru-RU" sz="4400" b="1" i="1" dirty="0" smtClean="0">
                <a:solidFill>
                  <a:srgbClr val="FFFF00"/>
                </a:solidFill>
                <a:effectLst/>
              </a:rPr>
              <a:t> Классификация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20" name="Объект 1"/>
          <p:cNvSpPr>
            <a:spLocks noGrp="1"/>
          </p:cNvSpPr>
          <p:nvPr>
            <p:ph idx="1"/>
          </p:nvPr>
        </p:nvSpPr>
        <p:spPr>
          <a:xfrm>
            <a:off x="369545" y="2329811"/>
            <a:ext cx="8317255" cy="4267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i="1" dirty="0" smtClean="0">
                <a:solidFill>
                  <a:srgbClr val="FFFF00"/>
                </a:solidFill>
              </a:rPr>
              <a:t>Также есть еще несколько классификаций иммунитета:</a:t>
            </a:r>
          </a:p>
          <a:p>
            <a:pPr>
              <a:buClr>
                <a:srgbClr val="FF0000"/>
              </a:buClr>
            </a:pPr>
            <a:r>
              <a:rPr lang="ru-RU" sz="1800" b="1" dirty="0"/>
              <a:t>Приобретённый активный</a:t>
            </a:r>
            <a:r>
              <a:rPr lang="ru-RU" sz="1800" dirty="0">
                <a:solidFill>
                  <a:srgbClr val="FFFF00"/>
                </a:solidFill>
              </a:rPr>
              <a:t> иммунитет возникает после перенесённого заболевания или после введения вакцины.</a:t>
            </a:r>
          </a:p>
          <a:p>
            <a:pPr>
              <a:buClr>
                <a:srgbClr val="FF0000"/>
              </a:buClr>
            </a:pPr>
            <a:r>
              <a:rPr lang="ru-RU" sz="1800" b="1" dirty="0"/>
              <a:t>Приобретённый пассивный</a:t>
            </a:r>
            <a:r>
              <a:rPr lang="ru-RU" sz="1800" dirty="0">
                <a:solidFill>
                  <a:srgbClr val="FFFF00"/>
                </a:solidFill>
              </a:rPr>
              <a:t> иммунитет развивается при введении в организм готовых антител в виде сыворотки или передаче их новорождённому с молозивом матери или внутриутробным способом</a:t>
            </a:r>
            <a:r>
              <a:rPr lang="ru-RU" sz="1800" dirty="0" smtClean="0">
                <a:solidFill>
                  <a:srgbClr val="FFFF00"/>
                </a:solidFill>
              </a:rPr>
              <a:t>.</a:t>
            </a:r>
          </a:p>
          <a:p>
            <a:pPr marL="0" indent="0">
              <a:buClr>
                <a:srgbClr val="FF0000"/>
              </a:buClr>
              <a:buNone/>
            </a:pPr>
            <a:endParaRPr lang="ru-RU" sz="1800" dirty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</a:pPr>
            <a:r>
              <a:rPr lang="ru-RU" sz="1800" b="1" dirty="0"/>
              <a:t>Естественный</a:t>
            </a:r>
            <a:r>
              <a:rPr lang="ru-RU" sz="1800" dirty="0"/>
              <a:t> </a:t>
            </a:r>
            <a:r>
              <a:rPr lang="ru-RU" sz="1800" b="1" dirty="0"/>
              <a:t>иммунитет</a:t>
            </a:r>
            <a:r>
              <a:rPr lang="ru-RU" sz="1800" dirty="0">
                <a:solidFill>
                  <a:srgbClr val="FFFF00"/>
                </a:solidFill>
              </a:rPr>
              <a:t> включает врождённый иммунитет и приобретённый активный (после перенесённого заболевания), а также пассивный иммунитет при передаче антител ребёнку от матери.</a:t>
            </a:r>
          </a:p>
          <a:p>
            <a:pPr>
              <a:buClr>
                <a:srgbClr val="FF0000"/>
              </a:buClr>
            </a:pPr>
            <a:r>
              <a:rPr lang="ru-RU" sz="1800" b="1" dirty="0"/>
              <a:t>Искусственный иммунитет</a:t>
            </a:r>
            <a:r>
              <a:rPr lang="ru-RU" sz="1800" dirty="0">
                <a:solidFill>
                  <a:srgbClr val="FFFF00"/>
                </a:solidFill>
              </a:rPr>
              <a:t> включает приобретённый активный после прививки (введение вакцины) и приобретённый пассивный (введение сыворотки).</a:t>
            </a:r>
          </a:p>
          <a:p>
            <a:pPr marL="0" indent="0">
              <a:buNone/>
            </a:pPr>
            <a:endParaRPr lang="ru-RU" sz="18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ru-RU" sz="2000" b="1" i="1" dirty="0" smtClean="0">
              <a:solidFill>
                <a:srgbClr val="FFFF00"/>
              </a:solidFill>
            </a:endParaRPr>
          </a:p>
          <a:p>
            <a:pPr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16" name="Прямоугольник 15" descr="Врождённый (неспецифический)"/>
          <p:cNvSpPr/>
          <p:nvPr/>
        </p:nvSpPr>
        <p:spPr>
          <a:xfrm>
            <a:off x="251520" y="1455552"/>
            <a:ext cx="4104456" cy="965335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Врождённый</a:t>
            </a:r>
            <a:r>
              <a:rPr lang="ru-RU" dirty="0">
                <a:solidFill>
                  <a:schemeClr val="tx1"/>
                </a:solidFill>
              </a:rPr>
              <a:t> </a:t>
            </a:r>
            <a:r>
              <a:rPr lang="ru-RU" b="1" dirty="0">
                <a:solidFill>
                  <a:schemeClr val="tx1"/>
                </a:solidFill>
              </a:rPr>
              <a:t>(неспецифический)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3232841" y="959731"/>
            <a:ext cx="864096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4450600" y="951496"/>
            <a:ext cx="720080" cy="504056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 descr="Врождённый (неспецифический)"/>
          <p:cNvSpPr/>
          <p:nvPr/>
        </p:nvSpPr>
        <p:spPr>
          <a:xfrm>
            <a:off x="4572000" y="1455552"/>
            <a:ext cx="4113943" cy="86409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Адаптивный (приобретённый</a:t>
            </a:r>
            <a:r>
              <a:rPr lang="ru-RU" b="1" dirty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специфический )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835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0" y="764704"/>
            <a:ext cx="5940152" cy="5400600"/>
          </a:xfrm>
        </p:spPr>
        <p:txBody>
          <a:bodyPr>
            <a:normAutofit/>
          </a:bodyPr>
          <a:lstStyle/>
          <a:p>
            <a:r>
              <a:rPr lang="ru-RU" b="1" i="1" dirty="0">
                <a:solidFill>
                  <a:srgbClr val="FFFF00"/>
                </a:solidFill>
              </a:rPr>
              <a:t>Иммунитет подразделяют на </a:t>
            </a:r>
            <a:r>
              <a:rPr lang="ru-RU" b="1" i="1" dirty="0"/>
              <a:t>видовой</a:t>
            </a:r>
            <a:r>
              <a:rPr lang="ru-RU" dirty="0"/>
              <a:t> </a:t>
            </a:r>
            <a:r>
              <a:rPr lang="ru-RU" dirty="0">
                <a:solidFill>
                  <a:srgbClr val="FFFF00"/>
                </a:solidFill>
              </a:rPr>
              <a:t>(доставшийся нам в силу особенностей именно нашего – человеческого – организма) </a:t>
            </a:r>
            <a:r>
              <a:rPr lang="ru-RU" b="1" i="1" dirty="0">
                <a:solidFill>
                  <a:srgbClr val="FFFF00"/>
                </a:solidFill>
              </a:rPr>
              <a:t>и </a:t>
            </a:r>
            <a:r>
              <a:rPr lang="ru-RU" b="1" i="1" dirty="0"/>
              <a:t>приобретенный</a:t>
            </a:r>
            <a:r>
              <a:rPr lang="ru-RU" dirty="0">
                <a:solidFill>
                  <a:srgbClr val="FFFF00"/>
                </a:solidFill>
              </a:rPr>
              <a:t> в результате «обучения» иммунной системы.</a:t>
            </a:r>
          </a:p>
          <a:p>
            <a:r>
              <a:rPr lang="ru-RU" dirty="0">
                <a:solidFill>
                  <a:srgbClr val="FFFF00"/>
                </a:solidFill>
              </a:rPr>
              <a:t>Так, именно врожденные свойства защищают нас от собачьей чумы, а «обучение прививкой» - от столбняка.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628800"/>
            <a:ext cx="2868910" cy="2868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81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Стерильный и нестерильный иммунитет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536497" y="1340768"/>
            <a:ext cx="5194920" cy="49685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После заболевания в некоторых случаях иммунитет сохраняется пожизненно. Например корь, ветряная оспа. Это </a:t>
            </a:r>
            <a:r>
              <a:rPr lang="ru-RU" dirty="0">
                <a:solidFill>
                  <a:schemeClr val="tx1"/>
                </a:solidFill>
              </a:rPr>
              <a:t>стерильный иммунитет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А в некоторых случаях иммунитет сохраняется только до тех пор, пока в организме есть возбудитель (туберкулез, сифилис) - </a:t>
            </a:r>
            <a:r>
              <a:rPr lang="ru-RU" dirty="0">
                <a:solidFill>
                  <a:schemeClr val="tx1"/>
                </a:solidFill>
              </a:rPr>
              <a:t>нестерильный иммунитет.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700808"/>
            <a:ext cx="3283564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03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67544" y="332656"/>
            <a:ext cx="8136904" cy="2016224"/>
          </a:xfrm>
        </p:spPr>
        <p:txBody>
          <a:bodyPr>
            <a:normAutofit/>
          </a:bodyPr>
          <a:lstStyle/>
          <a:p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Главные органы, ответственные за иммунитет, - </a:t>
            </a:r>
            <a:r>
              <a:rPr lang="ru-RU" sz="2400" b="1" i="1" dirty="0"/>
              <a:t>красный костный мозг, тимус, лимфоузлы и селезенка</a:t>
            </a:r>
            <a:r>
              <a:rPr lang="ru-RU" sz="2400" dirty="0"/>
              <a:t>.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Каждый из них выполняет свою важную работу и дополняет друг друга.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3923928" y="6858000"/>
            <a:ext cx="720080" cy="38742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яяя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534655"/>
            <a:ext cx="5832648" cy="504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934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Механизмы защиты иммунной системы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Существует 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два основных механизма, за счет которых осуществляются </a:t>
            </a:r>
            <a:r>
              <a:rPr lang="ru-RU" sz="3200" dirty="0">
                <a:solidFill>
                  <a:schemeClr val="tx1"/>
                </a:solidFill>
              </a:rPr>
              <a:t>иммунные реакции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Это </a:t>
            </a:r>
            <a:r>
              <a:rPr lang="ru-RU" sz="3200" dirty="0">
                <a:solidFill>
                  <a:schemeClr val="tx1"/>
                </a:solidFill>
              </a:rPr>
              <a:t>гуморальный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и </a:t>
            </a:r>
            <a:r>
              <a:rPr lang="ru-RU" sz="3200" dirty="0">
                <a:solidFill>
                  <a:schemeClr val="tx1"/>
                </a:solidFill>
              </a:rPr>
              <a:t>клеточный</a:t>
            </a:r>
            <a:r>
              <a:rPr lang="ru-RU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иммунитет. По названию видно, что гуморальный иммунитет реализуется за счет образования определенных веществ, а клеточный – благодаря работе определенных клеток организма</a:t>
            </a:r>
            <a:r>
              <a:rPr lang="ru-RU" sz="3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. 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687700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166</TotalTime>
  <Words>777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Tw Cen MT</vt:lpstr>
      <vt:lpstr>Паркет</vt:lpstr>
      <vt:lpstr>Иммунитет </vt:lpstr>
      <vt:lpstr>Презентация PowerPoint</vt:lpstr>
      <vt:lpstr>Назначение иммунитета:</vt:lpstr>
      <vt:lpstr>Характерные признаки иммунной системы:</vt:lpstr>
      <vt:lpstr>                Классификации                                          Классификация</vt:lpstr>
      <vt:lpstr>Презентация PowerPoint</vt:lpstr>
      <vt:lpstr>Стерильный и нестерильный иммунитет.</vt:lpstr>
      <vt:lpstr>яяя</vt:lpstr>
      <vt:lpstr>Механизмы защиты иммунной системы</vt:lpstr>
      <vt:lpstr>Гуморальный иммунитет</vt:lpstr>
      <vt:lpstr>Гуморальный иммунитет</vt:lpstr>
      <vt:lpstr>Клеточный иммунитет</vt:lpstr>
      <vt:lpstr>Фагоцитоз</vt:lpstr>
      <vt:lpstr>Вывод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Иммунитет</dc:title>
  <dc:creator>Илья Деревянченко</dc:creator>
  <cp:lastModifiedBy>Виктор</cp:lastModifiedBy>
  <cp:revision>23</cp:revision>
  <dcterms:created xsi:type="dcterms:W3CDTF">2016-11-21T19:55:45Z</dcterms:created>
  <dcterms:modified xsi:type="dcterms:W3CDTF">2018-03-11T16:48:01Z</dcterms:modified>
</cp:coreProperties>
</file>